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650437-9315-44CB-912E-D3E9453B29E2}" v="736" dt="2022-03-20T01:19:45.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3/19/2022</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0285769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3/19/2022</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19176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3/19/2022</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64301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3/19/2022</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778459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3/19/2022</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4112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3/19/2022</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148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3/19/2022</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2012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3/19/2022</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05503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3/19/2022</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988148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3/19/2022</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6551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3/19/2022</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4198947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3/19/2022</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137782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A14DC63A-C1BC-9CA8-7566-CB1EAD06877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1" y="10"/>
            <a:ext cx="12191999" cy="6857990"/>
          </a:xfrm>
          <a:prstGeom prst="rect">
            <a:avLst/>
          </a:prstGeom>
        </p:spPr>
      </p:pic>
      <p:sp>
        <p:nvSpPr>
          <p:cNvPr id="10" name="Rectangle 9">
            <a:extLst>
              <a:ext uri="{FF2B5EF4-FFF2-40B4-BE49-F238E27FC236}">
                <a16:creationId xmlns:a16="http://schemas.microsoft.com/office/drawing/2014/main" id="{2B76CDF1-6A1E-445E-91B6-686D6C917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60126" y="-1373875"/>
            <a:ext cx="6858000" cy="9605749"/>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170624" y="1143000"/>
            <a:ext cx="5303520" cy="2984701"/>
          </a:xfrm>
        </p:spPr>
        <p:txBody>
          <a:bodyPr anchor="b">
            <a:normAutofit/>
          </a:bodyPr>
          <a:lstStyle/>
          <a:p>
            <a:r>
              <a:rPr lang="en-US" sz="6000">
                <a:solidFill>
                  <a:srgbClr val="FFFFFF"/>
                </a:solidFill>
                <a:cs typeface="Calibri Light"/>
              </a:rPr>
              <a:t>Sofi-Library</a:t>
            </a:r>
            <a:endParaRPr lang="en-US" sz="6000">
              <a:solidFill>
                <a:srgbClr val="FFFFFF"/>
              </a:solidFill>
            </a:endParaRPr>
          </a:p>
        </p:txBody>
      </p:sp>
      <p:cxnSp>
        <p:nvCxnSpPr>
          <p:cNvPr id="12" name="Straight Connector 11">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8864" y="4291242"/>
            <a:ext cx="52120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5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57" name="Straight Connector 3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58" name="Rectangle 3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942E8-265E-0844-D1F1-9E28ED9C9174}"/>
              </a:ext>
            </a:extLst>
          </p:cNvPr>
          <p:cNvSpPr>
            <a:spLocks noGrp="1"/>
          </p:cNvSpPr>
          <p:nvPr>
            <p:ph type="title"/>
          </p:nvPr>
        </p:nvSpPr>
        <p:spPr>
          <a:xfrm>
            <a:off x="1078994" y="1143000"/>
            <a:ext cx="4358472" cy="3730752"/>
          </a:xfrm>
        </p:spPr>
        <p:txBody>
          <a:bodyPr vert="horz" lIns="91440" tIns="45720" rIns="91440" bIns="45720" rtlCol="0" anchor="t">
            <a:normAutofit/>
          </a:bodyPr>
          <a:lstStyle/>
          <a:p>
            <a:r>
              <a:rPr lang="en-US" sz="2300" b="1" i="1" kern="1200" spc="100" baseline="0" dirty="0">
                <a:latin typeface="+mj-lt"/>
                <a:ea typeface="+mj-ea"/>
                <a:cs typeface="+mj-cs"/>
              </a:rPr>
              <a:t>                </a:t>
            </a:r>
            <a:r>
              <a:rPr lang="en-US" sz="2300" b="1" i="1" u="sng" kern="1200" spc="100" baseline="0" dirty="0">
                <a:solidFill>
                  <a:srgbClr val="00B0F0"/>
                </a:solidFill>
                <a:latin typeface="+mj-lt"/>
                <a:ea typeface="+mj-ea"/>
                <a:cs typeface="+mj-cs"/>
              </a:rPr>
              <a:t>Home page</a:t>
            </a:r>
            <a:br>
              <a:rPr lang="en-US" sz="2300" b="1" i="1" u="sng" kern="1200" spc="100" baseline="0" dirty="0">
                <a:solidFill>
                  <a:srgbClr val="00B0F0"/>
                </a:solidFill>
                <a:latin typeface="+mj-lt"/>
              </a:rPr>
            </a:br>
            <a:br>
              <a:rPr lang="en-US" sz="2300" b="1" dirty="0"/>
            </a:br>
            <a:r>
              <a:rPr lang="en-US" sz="2300" b="1" i="1" kern="1200" spc="100" baseline="0" dirty="0">
                <a:latin typeface="+mj-lt"/>
                <a:ea typeface="+mj-ea"/>
                <a:cs typeface="+mj-cs"/>
              </a:rPr>
              <a:t>at first login, user will see multiple books from novel to research papers</a:t>
            </a:r>
            <a:br>
              <a:rPr lang="en-US" sz="2300" b="1" i="1" kern="1200" spc="100" baseline="0" dirty="0">
                <a:solidFill>
                  <a:schemeClr val="tx1">
                    <a:lumMod val="85000"/>
                    <a:lumOff val="15000"/>
                  </a:schemeClr>
                </a:solidFill>
                <a:latin typeface="+mj-lt"/>
                <a:ea typeface="+mj-ea"/>
                <a:cs typeface="+mj-cs"/>
              </a:rPr>
            </a:br>
            <a:br>
              <a:rPr lang="en-US" sz="2300" b="1" i="1" kern="1200" spc="100" baseline="0" dirty="0">
                <a:solidFill>
                  <a:schemeClr val="tx1">
                    <a:lumMod val="85000"/>
                    <a:lumOff val="15000"/>
                  </a:schemeClr>
                </a:solidFill>
                <a:latin typeface="+mj-lt"/>
                <a:ea typeface="+mj-ea"/>
                <a:cs typeface="+mj-cs"/>
              </a:rPr>
            </a:br>
            <a:r>
              <a:rPr lang="en-US" sz="2300" b="1" i="1" kern="1200" spc="100" baseline="0" dirty="0">
                <a:latin typeface="+mj-lt"/>
                <a:ea typeface="+mj-ea"/>
                <a:cs typeface="+mj-cs"/>
              </a:rPr>
              <a:t>here user can click on book to see description or click on add to cart button to buy it</a:t>
            </a:r>
            <a:br>
              <a:rPr lang="en-US" sz="2300" b="1" i="1" kern="1200" spc="100" baseline="0" dirty="0">
                <a:solidFill>
                  <a:schemeClr val="tx1">
                    <a:lumMod val="85000"/>
                    <a:lumOff val="15000"/>
                  </a:schemeClr>
                </a:solidFill>
                <a:latin typeface="+mj-lt"/>
                <a:ea typeface="+mj-ea"/>
                <a:cs typeface="+mj-cs"/>
              </a:rPr>
            </a:br>
            <a:endParaRPr lang="en-US" sz="2300" b="1" i="1" kern="1200" spc="100" baseline="0" dirty="0">
              <a:solidFill>
                <a:schemeClr val="tx1">
                  <a:lumMod val="85000"/>
                  <a:lumOff val="15000"/>
                </a:schemeClr>
              </a:solidFill>
              <a:latin typeface="+mj-lt"/>
              <a:ea typeface="+mj-ea"/>
              <a:cs typeface="+mj-cs"/>
            </a:endParaRPr>
          </a:p>
        </p:txBody>
      </p:sp>
      <p:cxnSp>
        <p:nvCxnSpPr>
          <p:cNvPr id="59" name="Straight Connector 35">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DF5763D0-A228-8646-20FC-E6F64B1EBA1F}"/>
              </a:ext>
            </a:extLst>
          </p:cNvPr>
          <p:cNvPicPr>
            <a:picLocks noChangeAspect="1"/>
          </p:cNvPicPr>
          <p:nvPr/>
        </p:nvPicPr>
        <p:blipFill rotWithShape="1">
          <a:blip r:embed="rId2"/>
          <a:srcRect r="9334" b="1"/>
          <a:stretch/>
        </p:blipFill>
        <p:spPr>
          <a:xfrm>
            <a:off x="6080933" y="1927452"/>
            <a:ext cx="5349066" cy="3008841"/>
          </a:xfrm>
          <a:prstGeom prst="rect">
            <a:avLst/>
          </a:prstGeom>
        </p:spPr>
      </p:pic>
      <p:sp>
        <p:nvSpPr>
          <p:cNvPr id="60"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53516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3" name="Straight Connector 2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9282C-B7E6-D594-3DC1-6E00EFA28479}"/>
              </a:ext>
            </a:extLst>
          </p:cNvPr>
          <p:cNvSpPr>
            <a:spLocks noGrp="1"/>
          </p:cNvSpPr>
          <p:nvPr>
            <p:ph type="title"/>
          </p:nvPr>
        </p:nvSpPr>
        <p:spPr>
          <a:xfrm>
            <a:off x="1078994" y="1143000"/>
            <a:ext cx="4358472" cy="3730752"/>
          </a:xfrm>
        </p:spPr>
        <p:txBody>
          <a:bodyPr vert="horz" lIns="91440" tIns="45720" rIns="91440" bIns="45720" rtlCol="0" anchor="t">
            <a:normAutofit/>
          </a:bodyPr>
          <a:lstStyle/>
          <a:p>
            <a:r>
              <a:rPr lang="en-US" sz="2300" b="1" i="1" kern="1200" spc="100" baseline="0" dirty="0">
                <a:latin typeface="+mj-lt"/>
                <a:ea typeface="+mj-ea"/>
                <a:cs typeface="+mj-cs"/>
              </a:rPr>
              <a:t>           </a:t>
            </a:r>
            <a:r>
              <a:rPr lang="en-US" sz="2400" b="1" i="0" u="sng" kern="1200" spc="100" baseline="0" dirty="0">
                <a:solidFill>
                  <a:srgbClr val="00B0F0"/>
                </a:solidFill>
                <a:latin typeface="+mj-lt"/>
                <a:ea typeface="+mj-ea"/>
                <a:cs typeface="+mj-cs"/>
              </a:rPr>
              <a:t>Description</a:t>
            </a:r>
            <a:br>
              <a:rPr lang="en-US" sz="2400" b="1" i="0" u="sng" kern="1200" spc="100" baseline="0" dirty="0">
                <a:solidFill>
                  <a:srgbClr val="00B0F0"/>
                </a:solidFill>
                <a:latin typeface="+mj-lt"/>
              </a:rPr>
            </a:br>
            <a:br>
              <a:rPr lang="en-US" sz="2300" b="1" dirty="0"/>
            </a:br>
            <a:r>
              <a:rPr lang="en-US" sz="2300" b="1" i="1" kern="1200" spc="100" baseline="0" dirty="0">
                <a:latin typeface="+mj-lt"/>
                <a:ea typeface="+mj-ea"/>
                <a:cs typeface="+mj-cs"/>
              </a:rPr>
              <a:t>here on this page user can see more description about the book in question, user can also buy from description page with the add to cart button</a:t>
            </a:r>
            <a:br>
              <a:rPr lang="en-US" sz="2300" b="1" i="1" kern="1200" spc="100" baseline="0" dirty="0">
                <a:solidFill>
                  <a:schemeClr val="tx1">
                    <a:lumMod val="85000"/>
                    <a:lumOff val="15000"/>
                  </a:schemeClr>
                </a:solidFill>
                <a:latin typeface="+mj-lt"/>
                <a:ea typeface="+mj-ea"/>
                <a:cs typeface="+mj-cs"/>
              </a:rPr>
            </a:br>
            <a:br>
              <a:rPr lang="en-US" sz="2300" b="1" i="1" kern="1200" spc="100" baseline="0" dirty="0">
                <a:solidFill>
                  <a:schemeClr val="tx1">
                    <a:lumMod val="85000"/>
                    <a:lumOff val="15000"/>
                  </a:schemeClr>
                </a:solidFill>
                <a:latin typeface="+mj-lt"/>
                <a:ea typeface="+mj-ea"/>
                <a:cs typeface="+mj-cs"/>
              </a:rPr>
            </a:br>
            <a:endParaRPr lang="en-US" sz="2300" b="1" i="1" kern="1200" spc="100" baseline="0" dirty="0">
              <a:solidFill>
                <a:schemeClr val="tx1">
                  <a:lumMod val="85000"/>
                  <a:lumOff val="15000"/>
                </a:schemeClr>
              </a:solidFill>
              <a:latin typeface="+mj-lt"/>
              <a:ea typeface="+mj-ea"/>
              <a:cs typeface="+mj-cs"/>
            </a:endParaRPr>
          </a:p>
        </p:txBody>
      </p:sp>
      <p:cxnSp>
        <p:nvCxnSpPr>
          <p:cNvPr id="27" name="Straight Connector 26">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text&#10;&#10;Description automatically generated">
            <a:extLst>
              <a:ext uri="{FF2B5EF4-FFF2-40B4-BE49-F238E27FC236}">
                <a16:creationId xmlns:a16="http://schemas.microsoft.com/office/drawing/2014/main" id="{AE8E109F-5A6F-91BA-DD18-A3DED86DAA98}"/>
              </a:ext>
            </a:extLst>
          </p:cNvPr>
          <p:cNvPicPr>
            <a:picLocks noChangeAspect="1"/>
          </p:cNvPicPr>
          <p:nvPr/>
        </p:nvPicPr>
        <p:blipFill>
          <a:blip r:embed="rId2"/>
          <a:stretch>
            <a:fillRect/>
          </a:stretch>
        </p:blipFill>
        <p:spPr>
          <a:xfrm>
            <a:off x="4749214" y="3006752"/>
            <a:ext cx="7036860" cy="3257306"/>
          </a:xfrm>
          <a:prstGeom prst="rect">
            <a:avLst/>
          </a:prstGeom>
        </p:spPr>
      </p:pic>
      <p:sp>
        <p:nvSpPr>
          <p:cNvPr id="2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580393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3" name="Straight Connector 2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8856D-420D-C766-5437-7A747F47D093}"/>
              </a:ext>
            </a:extLst>
          </p:cNvPr>
          <p:cNvSpPr>
            <a:spLocks noGrp="1"/>
          </p:cNvSpPr>
          <p:nvPr>
            <p:ph type="title"/>
          </p:nvPr>
        </p:nvSpPr>
        <p:spPr>
          <a:xfrm>
            <a:off x="7879743" y="1104066"/>
            <a:ext cx="3464109" cy="3146318"/>
          </a:xfrm>
        </p:spPr>
        <p:txBody>
          <a:bodyPr vert="horz" lIns="91440" tIns="45720" rIns="91440" bIns="45720" rtlCol="0" anchor="t">
            <a:normAutofit/>
          </a:bodyPr>
          <a:lstStyle/>
          <a:p>
            <a:r>
              <a:rPr lang="en-US" sz="1800" b="1" i="1" kern="1200" spc="100" baseline="0" dirty="0">
                <a:latin typeface="+mj-lt"/>
                <a:ea typeface="+mj-ea"/>
                <a:cs typeface="+mj-cs"/>
              </a:rPr>
              <a:t>       </a:t>
            </a:r>
            <a:r>
              <a:rPr lang="en-US" sz="1800" b="1" i="1" u="sng" kern="1200" spc="100" baseline="0" dirty="0">
                <a:solidFill>
                  <a:srgbClr val="00B0F0"/>
                </a:solidFill>
                <a:latin typeface="+mj-lt"/>
                <a:ea typeface="+mj-ea"/>
                <a:cs typeface="+mj-cs"/>
              </a:rPr>
              <a:t>Adding Books</a:t>
            </a:r>
            <a:br>
              <a:rPr lang="en-US" sz="1800" b="1" i="1" u="sng" kern="1200" spc="100" baseline="0" dirty="0">
                <a:latin typeface="+mj-lt"/>
              </a:rPr>
            </a:br>
            <a:br>
              <a:rPr lang="en-US" sz="1800" b="1" u="sng" dirty="0"/>
            </a:br>
            <a:r>
              <a:rPr lang="en-US" sz="1800" i="1" kern="1200" spc="100" baseline="0" dirty="0">
                <a:latin typeface="+mj-lt"/>
                <a:ea typeface="+mj-ea"/>
                <a:cs typeface="+mj-cs"/>
              </a:rPr>
              <a:t>using the add button user admin can add books into the system</a:t>
            </a:r>
            <a:br>
              <a:rPr lang="en-US" sz="1800" i="1" kern="1200" spc="100" baseline="0" dirty="0"/>
            </a:br>
            <a:br>
              <a:rPr lang="en-US" sz="1800" i="1" kern="1200" spc="100" baseline="0" dirty="0"/>
            </a:br>
            <a:r>
              <a:rPr lang="en-US" sz="1800" i="1" kern="1200" spc="100" baseline="0" dirty="0">
                <a:latin typeface="+mj-lt"/>
                <a:ea typeface="+mj-ea"/>
                <a:cs typeface="+mj-cs"/>
              </a:rPr>
              <a:t>after that admin can enter all required details into the form then by clicking submit book will be added to upload folder.</a:t>
            </a:r>
            <a:br>
              <a:rPr lang="en-US" sz="1800" i="1" kern="1200" spc="100" baseline="0" dirty="0"/>
            </a:br>
            <a:endParaRPr lang="en-US" sz="1800" i="1" kern="1200" spc="100" baseline="0">
              <a:solidFill>
                <a:schemeClr val="tx1">
                  <a:lumMod val="85000"/>
                  <a:lumOff val="15000"/>
                </a:schemeClr>
              </a:solidFill>
              <a:latin typeface="+mj-lt"/>
              <a:ea typeface="+mj-ea"/>
              <a:cs typeface="+mj-cs"/>
            </a:endParaRPr>
          </a:p>
        </p:txBody>
      </p:sp>
      <p:pic>
        <p:nvPicPr>
          <p:cNvPr id="4" name="Picture 4">
            <a:extLst>
              <a:ext uri="{FF2B5EF4-FFF2-40B4-BE49-F238E27FC236}">
                <a16:creationId xmlns:a16="http://schemas.microsoft.com/office/drawing/2014/main" id="{D67518BD-24C4-A55D-9133-FC9FD906DA13}"/>
              </a:ext>
            </a:extLst>
          </p:cNvPr>
          <p:cNvPicPr>
            <a:picLocks noChangeAspect="1"/>
          </p:cNvPicPr>
          <p:nvPr/>
        </p:nvPicPr>
        <p:blipFill>
          <a:blip r:embed="rId2"/>
          <a:stretch>
            <a:fillRect/>
          </a:stretch>
        </p:blipFill>
        <p:spPr>
          <a:xfrm>
            <a:off x="513381" y="-2914"/>
            <a:ext cx="4933423" cy="1135256"/>
          </a:xfrm>
          <a:prstGeom prst="rect">
            <a:avLst/>
          </a:prstGeom>
        </p:spPr>
      </p:pic>
      <p:cxnSp>
        <p:nvCxnSpPr>
          <p:cNvPr id="27" name="Straight Connector 26">
            <a:extLst>
              <a:ext uri="{FF2B5EF4-FFF2-40B4-BE49-F238E27FC236}">
                <a16:creationId xmlns:a16="http://schemas.microsoft.com/office/drawing/2014/main" id="{0552FC00-E6D3-45AF-BE3D-036814114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 name="Picture 5" descr="Graphical user interface, application&#10;&#10;Description automatically generated">
            <a:extLst>
              <a:ext uri="{FF2B5EF4-FFF2-40B4-BE49-F238E27FC236}">
                <a16:creationId xmlns:a16="http://schemas.microsoft.com/office/drawing/2014/main" id="{00B6653E-EF18-2683-612B-D552F99A1FE3}"/>
              </a:ext>
            </a:extLst>
          </p:cNvPr>
          <p:cNvPicPr>
            <a:picLocks noChangeAspect="1"/>
          </p:cNvPicPr>
          <p:nvPr/>
        </p:nvPicPr>
        <p:blipFill>
          <a:blip r:embed="rId3"/>
          <a:stretch>
            <a:fillRect/>
          </a:stretch>
        </p:blipFill>
        <p:spPr>
          <a:xfrm>
            <a:off x="209371" y="2998757"/>
            <a:ext cx="3797180" cy="4107888"/>
          </a:xfrm>
          <a:prstGeom prst="rect">
            <a:avLst/>
          </a:prstGeom>
        </p:spPr>
      </p:pic>
      <p:pic>
        <p:nvPicPr>
          <p:cNvPr id="6" name="Picture 6" descr="A picture containing timeline&#10;&#10;Description automatically generated">
            <a:extLst>
              <a:ext uri="{FF2B5EF4-FFF2-40B4-BE49-F238E27FC236}">
                <a16:creationId xmlns:a16="http://schemas.microsoft.com/office/drawing/2014/main" id="{809A25C6-CCE3-0FA5-4B95-2B576979DDD6}"/>
              </a:ext>
            </a:extLst>
          </p:cNvPr>
          <p:cNvPicPr>
            <a:picLocks noChangeAspect="1"/>
          </p:cNvPicPr>
          <p:nvPr/>
        </p:nvPicPr>
        <p:blipFill>
          <a:blip r:embed="rId4"/>
          <a:stretch>
            <a:fillRect/>
          </a:stretch>
        </p:blipFill>
        <p:spPr>
          <a:xfrm>
            <a:off x="209372" y="1229536"/>
            <a:ext cx="4174620" cy="1621545"/>
          </a:xfrm>
          <a:prstGeom prst="rect">
            <a:avLst/>
          </a:prstGeom>
        </p:spPr>
      </p:pic>
    </p:spTree>
    <p:extLst>
      <p:ext uri="{BB962C8B-B14F-4D97-AF65-F5344CB8AC3E}">
        <p14:creationId xmlns:p14="http://schemas.microsoft.com/office/powerpoint/2010/main" val="1047201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3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32" name="Straight Connector 2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3" name="Rectangle 2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F1AEB-59DC-4192-AAD0-E8F0790F2E21}"/>
              </a:ext>
            </a:extLst>
          </p:cNvPr>
          <p:cNvSpPr>
            <a:spLocks noGrp="1"/>
          </p:cNvSpPr>
          <p:nvPr>
            <p:ph type="title"/>
          </p:nvPr>
        </p:nvSpPr>
        <p:spPr>
          <a:xfrm>
            <a:off x="6657983" y="1080186"/>
            <a:ext cx="5376599" cy="4443214"/>
          </a:xfrm>
        </p:spPr>
        <p:txBody>
          <a:bodyPr vert="horz" lIns="91440" tIns="45720" rIns="91440" bIns="45720" rtlCol="0" anchor="ctr">
            <a:normAutofit fontScale="90000"/>
          </a:bodyPr>
          <a:lstStyle/>
          <a:p>
            <a:r>
              <a:rPr lang="en-US" sz="2000" i="1" kern="1200" spc="100" baseline="0" dirty="0">
                <a:latin typeface="+mj-lt"/>
                <a:ea typeface="+mj-ea"/>
                <a:cs typeface="+mj-cs"/>
              </a:rPr>
              <a:t>                  </a:t>
            </a:r>
            <a:r>
              <a:rPr lang="en-US" sz="2400" i="1" u="sng" kern="1200" spc="100" baseline="0" dirty="0">
                <a:solidFill>
                  <a:srgbClr val="00B0F0"/>
                </a:solidFill>
                <a:latin typeface="+mj-lt"/>
                <a:ea typeface="+mj-ea"/>
                <a:cs typeface="+mj-cs"/>
              </a:rPr>
              <a:t>PHP</a:t>
            </a:r>
            <a:br>
              <a:rPr lang="en-US" sz="2400" i="1" u="sng" kern="1200" spc="100" baseline="0" dirty="0">
                <a:solidFill>
                  <a:srgbClr val="00B0F0"/>
                </a:solidFill>
              </a:rPr>
            </a:br>
            <a:br>
              <a:rPr lang="en-US" sz="2000" u="sng" dirty="0"/>
            </a:br>
            <a:r>
              <a:rPr lang="en-US" sz="2000" i="1" kern="1200" spc="100" baseline="0" dirty="0">
                <a:latin typeface="+mj-lt"/>
                <a:ea typeface="+mj-ea"/>
                <a:cs typeface="+mj-cs"/>
              </a:rPr>
              <a:t>Using PHP backend language the uploader file was created which will be used to create the "choose file" form and to open a window to select an item.</a:t>
            </a:r>
            <a:br>
              <a:rPr lang="en-US" sz="2000" i="1" kern="1200" spc="100" baseline="0" dirty="0"/>
            </a:br>
            <a:br>
              <a:rPr lang="en-US" sz="2000" i="1" kern="1200" spc="100" baseline="0" dirty="0"/>
            </a:br>
            <a:r>
              <a:rPr lang="en-US" sz="2000" i="1" kern="1200" spc="100" baseline="0" dirty="0">
                <a:latin typeface="+mj-lt"/>
                <a:ea typeface="+mj-ea"/>
                <a:cs typeface="+mj-cs"/>
              </a:rPr>
              <a:t>using the </a:t>
            </a:r>
            <a:r>
              <a:rPr lang="en-US" sz="2000" i="1" kern="1200" spc="100" baseline="0" dirty="0" err="1">
                <a:latin typeface="+mj-lt"/>
                <a:ea typeface="+mj-ea"/>
                <a:cs typeface="+mj-cs"/>
              </a:rPr>
              <a:t>upload.php</a:t>
            </a:r>
            <a:r>
              <a:rPr lang="en-US" sz="2000" i="1" kern="1200" spc="100" baseline="0" dirty="0">
                <a:latin typeface="+mj-lt"/>
                <a:ea typeface="+mj-ea"/>
                <a:cs typeface="+mj-cs"/>
              </a:rPr>
              <a:t> file(script) it will allow us to actually move the file from its destination to the upload folder.</a:t>
            </a:r>
            <a:br>
              <a:rPr lang="en-US" sz="2000" i="1" kern="1200" spc="100" baseline="0" dirty="0"/>
            </a:br>
            <a:br>
              <a:rPr lang="en-US" sz="2000" i="1" kern="1200" spc="100" baseline="0" dirty="0"/>
            </a:br>
            <a:r>
              <a:rPr lang="en-US" sz="2000" dirty="0"/>
              <a:t>using </a:t>
            </a:r>
            <a:r>
              <a:rPr lang="en-US" sz="2000" dirty="0" err="1"/>
              <a:t>xampp</a:t>
            </a:r>
            <a:r>
              <a:rPr lang="en-US" sz="2000" dirty="0"/>
              <a:t> I managed to setup a localhost server to run this website.</a:t>
            </a:r>
            <a:br>
              <a:rPr lang="en-US" sz="2000" i="1" kern="1200" spc="100" baseline="0" dirty="0"/>
            </a:br>
            <a:br>
              <a:rPr lang="en-US" sz="2000" dirty="0"/>
            </a:br>
            <a:br>
              <a:rPr lang="en-US" sz="2000" dirty="0"/>
            </a:br>
            <a:endParaRPr lang="en-US" sz="2000" i="1" kern="1200" spc="100" baseline="0">
              <a:solidFill>
                <a:schemeClr val="tx1">
                  <a:lumMod val="85000"/>
                  <a:lumOff val="15000"/>
                </a:schemeClr>
              </a:solidFill>
              <a:latin typeface="+mj-lt"/>
              <a:ea typeface="+mj-ea"/>
              <a:cs typeface="+mj-cs"/>
            </a:endParaRPr>
          </a:p>
        </p:txBody>
      </p:sp>
      <p:pic>
        <p:nvPicPr>
          <p:cNvPr id="4" name="Picture 4" descr="Graphical user interface, application&#10;&#10;Description automatically generated">
            <a:extLst>
              <a:ext uri="{FF2B5EF4-FFF2-40B4-BE49-F238E27FC236}">
                <a16:creationId xmlns:a16="http://schemas.microsoft.com/office/drawing/2014/main" id="{FC1E9ECB-23D9-31CC-A34A-B41CD3A60E06}"/>
              </a:ext>
            </a:extLst>
          </p:cNvPr>
          <p:cNvPicPr>
            <a:picLocks noChangeAspect="1"/>
          </p:cNvPicPr>
          <p:nvPr/>
        </p:nvPicPr>
        <p:blipFill>
          <a:blip r:embed="rId2"/>
          <a:stretch>
            <a:fillRect/>
          </a:stretch>
        </p:blipFill>
        <p:spPr>
          <a:xfrm>
            <a:off x="1701023" y="1279588"/>
            <a:ext cx="3860730" cy="3763337"/>
          </a:xfrm>
          <a:prstGeom prst="rect">
            <a:avLst/>
          </a:prstGeom>
        </p:spPr>
      </p:pic>
      <p:cxnSp>
        <p:nvCxnSpPr>
          <p:cNvPr id="34" name="Straight Connector 26">
            <a:extLst>
              <a:ext uri="{FF2B5EF4-FFF2-40B4-BE49-F238E27FC236}">
                <a16:creationId xmlns:a16="http://schemas.microsoft.com/office/drawing/2014/main" id="{0F8880ED-0876-497E-B242-5ED96DC1D3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23253" y="4933769"/>
            <a:ext cx="45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112827589"/>
      </p:ext>
    </p:extLst>
  </p:cSld>
  <p:clrMapOvr>
    <a:masterClrMapping/>
  </p:clrMapOvr>
</p:sld>
</file>

<file path=ppt/theme/theme1.xml><?xml version="1.0" encoding="utf-8"?>
<a:theme xmlns:a="http://schemas.openxmlformats.org/drawingml/2006/main" name="HeadlinesVTI">
  <a:themeElements>
    <a:clrScheme name="AnalogousFromRegularSeedRightStep">
      <a:dk1>
        <a:srgbClr val="000000"/>
      </a:dk1>
      <a:lt1>
        <a:srgbClr val="FFFFFF"/>
      </a:lt1>
      <a:dk2>
        <a:srgbClr val="3C3122"/>
      </a:dk2>
      <a:lt2>
        <a:srgbClr val="E2E7E8"/>
      </a:lt2>
      <a:accent1>
        <a:srgbClr val="C3614D"/>
      </a:accent1>
      <a:accent2>
        <a:srgbClr val="B1813B"/>
      </a:accent2>
      <a:accent3>
        <a:srgbClr val="A7A842"/>
      </a:accent3>
      <a:accent4>
        <a:srgbClr val="7FB13B"/>
      </a:accent4>
      <a:accent5>
        <a:srgbClr val="59B748"/>
      </a:accent5>
      <a:accent6>
        <a:srgbClr val="3BB159"/>
      </a:accent6>
      <a:hlink>
        <a:srgbClr val="358EA1"/>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HeadlinesVTI</vt:lpstr>
      <vt:lpstr>Sofi-Library</vt:lpstr>
      <vt:lpstr>                Home page  at first login, user will see multiple books from novel to research papers  here user can click on book to see description or click on add to cart button to buy it </vt:lpstr>
      <vt:lpstr>           Description  here on this page user can see more description about the book in question, user can also buy from description page with the add to cart button  </vt:lpstr>
      <vt:lpstr>       Adding Books  using the add button user admin can add books into the system  after that admin can enter all required details into the form then by clicking submit book will be added to upload folder. </vt:lpstr>
      <vt:lpstr>                  PHP  Using PHP backend language the uploader file was created which will be used to create the "choose file" form and to open a window to select an item.  using the upload.php file(script) it will allow us to actually move the file from its destination to the upload folder.  using xampp I managed to setup a localhost server to run this website.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c:title>
  <dc:creator/>
  <cp:lastModifiedBy/>
  <cp:revision>170</cp:revision>
  <dcterms:created xsi:type="dcterms:W3CDTF">2022-03-20T00:42:07Z</dcterms:created>
  <dcterms:modified xsi:type="dcterms:W3CDTF">2022-03-20T01:20:01Z</dcterms:modified>
</cp:coreProperties>
</file>